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6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utosh.gupta.lv\Downloads\Excel%20Final%20Assessment%20Data%20File%201%20-%20Youtube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utosh.gupta.lv\Downloads\Excel%20Final%20Assessment%20Data%20File%201%20-%20Youtube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utosh.gupta.lv\Downloads\Excel%20Final%20Assessment%20Data%20File%201%20-%20Youtube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utosh.gupta.lv\Downloads\Excel%20Final%20Assessment%20Data%20File%201%20-%20Youtube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xcel%20Practise\Final%20assessment\Excel%20Final%20Assessment%20Data%20File%201%20-%20Youtube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'Q10'!$B$2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'Q10'!$C$1:$D$1</c:f>
              <c:strCache>
                <c:ptCount val="2"/>
                <c:pt idx="0">
                  <c:v>Sum of likes</c:v>
                </c:pt>
                <c:pt idx="1">
                  <c:v>Sum of comment_count</c:v>
                </c:pt>
              </c:strCache>
            </c:strRef>
          </c:cat>
          <c:val>
            <c:numRef>
              <c:f>'Q10'!$C$2:$D$2</c:f>
              <c:numCache>
                <c:formatCode>General</c:formatCode>
                <c:ptCount val="2"/>
                <c:pt idx="0">
                  <c:v>59063929</c:v>
                </c:pt>
                <c:pt idx="1">
                  <c:v>6422378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5-4A24-9077-138088C2DC65}"/>
            </c:ext>
          </c:extLst>
        </c:ser>
        <c:ser>
          <c:idx val="1"/>
          <c:order val="1"/>
          <c:tx>
            <c:strRef>
              <c:f>'Q10'!$B$3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'Q10'!$C$1:$D$1</c:f>
              <c:strCache>
                <c:ptCount val="2"/>
                <c:pt idx="0">
                  <c:v>Sum of likes</c:v>
                </c:pt>
                <c:pt idx="1">
                  <c:v>Sum of comment_count</c:v>
                </c:pt>
              </c:strCache>
            </c:strRef>
          </c:cat>
          <c:val>
            <c:numRef>
              <c:f>'Q10'!$C$3:$D$3</c:f>
              <c:numCache>
                <c:formatCode>General</c:formatCode>
                <c:ptCount val="2"/>
                <c:pt idx="0">
                  <c:v>176409897</c:v>
                </c:pt>
                <c:pt idx="1">
                  <c:v>17741295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05-4A24-9077-138088C2D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45403728"/>
        <c:axId val="1719903392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'Q10'!$B$4</c15:sqref>
                        </c15:formulaRef>
                      </c:ext>
                    </c:extLst>
                    <c:strCache>
                      <c:ptCount val="1"/>
                      <c:pt idx="0">
                        <c:v>Increse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'Q10'!$C$4:$D$4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1.9867619710839082</c:v>
                      </c:pt>
                      <c:pt idx="1">
                        <c:v>1.7624183752497906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E05-4A24-9077-138088C2DC6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'Q10'!$C$5:$D$5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3E05-4A24-9077-138088C2DC6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'Q10'!$B$6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'Q10'!$C$6:$D$6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3E05-4A24-9077-138088C2DC6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'Q10'!$C$7:$D$7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3E05-4A24-9077-138088C2DC65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'Q10'!$C$8:$D$8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3E05-4A24-9077-138088C2DC65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'Q10'!$C$9:$D$9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3E05-4A24-9077-138088C2DC65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'Q10'!$C$10:$D$10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3E05-4A24-9077-138088C2DC65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'Q10'!$C$11:$D$11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3E05-4A24-9077-138088C2DC65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'Q10'!$B$12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'Q10'!$C$12:$D$12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3E05-4A24-9077-138088C2DC65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'Q10'!$B$13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'Q10'!$C$13:$D$13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3E05-4A24-9077-138088C2DC65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'Q10'!$B$14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'Q10'!$C$14:$D$14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3E05-4A24-9077-138088C2DC65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'Q10'!$C$15:$D$15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3E05-4A24-9077-138088C2DC65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'Q10'!$B$16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'Q10'!$C$16:$D$16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3E05-4A24-9077-138088C2DC65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'Q10'!$B$17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'Q10'!$C$17:$D$17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3E05-4A24-9077-138088C2DC65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'Q10'!$B$18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'Q10'!$C$1:$D$1</c15:sqref>
                        </c15:formulaRef>
                      </c:ext>
                    </c:extLst>
                    <c:strCache>
                      <c:ptCount val="2"/>
                      <c:pt idx="0">
                        <c:v>Sum of likes</c:v>
                      </c:pt>
                      <c:pt idx="1">
                        <c:v>Sum of comment_count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'Q10'!$C$18:$D$18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3E05-4A24-9077-138088C2DC65}"/>
                  </c:ext>
                </c:extLst>
              </c15:ser>
            </c15:filteredBarSeries>
          </c:ext>
        </c:extLst>
      </c:barChart>
      <c:catAx>
        <c:axId val="1445403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903392"/>
        <c:crosses val="autoZero"/>
        <c:auto val="1"/>
        <c:lblAlgn val="ctr"/>
        <c:lblOffset val="100"/>
        <c:noMultiLvlLbl val="0"/>
      </c:catAx>
      <c:valAx>
        <c:axId val="1719903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5403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'Q10'!$F$1</c:f>
              <c:strCache>
                <c:ptCount val="1"/>
                <c:pt idx="0">
                  <c:v>Sum of views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'Q10'!$B$2:$B$3</c:f>
              <c:numCache>
                <c:formatCode>General</c:formatCode>
                <c:ptCount val="2"/>
                <c:pt idx="0">
                  <c:v>2017</c:v>
                </c:pt>
                <c:pt idx="1">
                  <c:v>2018</c:v>
                </c:pt>
              </c:numCache>
            </c:numRef>
          </c:cat>
          <c:val>
            <c:numRef>
              <c:f>'Q10'!$F$2:$F$3</c:f>
              <c:numCache>
                <c:formatCode>General</c:formatCode>
                <c:ptCount val="2"/>
                <c:pt idx="0">
                  <c:v>2700407997</c:v>
                </c:pt>
                <c:pt idx="1">
                  <c:v>8445909227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29-4FAD-87B3-F14BE86BF9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1929248"/>
        <c:axId val="1751976816"/>
      </c:barChart>
      <c:catAx>
        <c:axId val="88192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976816"/>
        <c:crosses val="autoZero"/>
        <c:auto val="1"/>
        <c:lblAlgn val="ctr"/>
        <c:lblOffset val="100"/>
        <c:noMultiLvlLbl val="0"/>
      </c:catAx>
      <c:valAx>
        <c:axId val="175197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1929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data.xlsx]Pivot!PivotTable29</c:name>
    <c:fmtId val="24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Sum of dislikes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Pivot!$B$4:$B$7</c:f>
              <c:numCache>
                <c:formatCode>General</c:formatCode>
                <c:ptCount val="3"/>
                <c:pt idx="1">
                  <c:v>4777042</c:v>
                </c:pt>
                <c:pt idx="2">
                  <c:v>10831744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F-4F65-BFC2-8F9777031B83}"/>
            </c:ext>
          </c:extLst>
        </c:ser>
        <c:ser>
          <c:idx val="1"/>
          <c:order val="1"/>
          <c:tx>
            <c:strRef>
              <c:f>Pivot!$C$3</c:f>
              <c:strCache>
                <c:ptCount val="1"/>
                <c:pt idx="0">
                  <c:v>Sum of views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Pivot!$C$4:$C$7</c:f>
              <c:numCache>
                <c:formatCode>General</c:formatCode>
                <c:ptCount val="3"/>
                <c:pt idx="1">
                  <c:v>2700407997</c:v>
                </c:pt>
                <c:pt idx="2">
                  <c:v>8445909227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6F-4F65-BFC2-8F9777031B83}"/>
            </c:ext>
          </c:extLst>
        </c:ser>
        <c:ser>
          <c:idx val="2"/>
          <c:order val="2"/>
          <c:tx>
            <c:strRef>
              <c:f>Pivot!$D$3</c:f>
              <c:strCache>
                <c:ptCount val="1"/>
                <c:pt idx="0">
                  <c:v>Sum of comment_count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Pivot!$D$4:$D$7</c:f>
              <c:numCache>
                <c:formatCode>General</c:formatCode>
                <c:ptCount val="3"/>
                <c:pt idx="1">
                  <c:v>6422378</c:v>
                </c:pt>
                <c:pt idx="2">
                  <c:v>17741295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6F-4F65-BFC2-8F9777031B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3101488"/>
        <c:axId val="1760248432"/>
      </c:barChart>
      <c:catAx>
        <c:axId val="173310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0248432"/>
        <c:crosses val="autoZero"/>
        <c:auto val="1"/>
        <c:lblAlgn val="ctr"/>
        <c:lblOffset val="100"/>
        <c:noMultiLvlLbl val="0"/>
      </c:catAx>
      <c:valAx>
        <c:axId val="176024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101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data.xlsx]Pivot!PivotTable29</c:name>
    <c:fmtId val="28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Sum of dislikes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Pivot!$B$4:$B$7</c:f>
              <c:numCache>
                <c:formatCode>General</c:formatCode>
                <c:ptCount val="3"/>
                <c:pt idx="1">
                  <c:v>4777042</c:v>
                </c:pt>
                <c:pt idx="2">
                  <c:v>10831744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30-47A7-813F-17C93AFD55CF}"/>
            </c:ext>
          </c:extLst>
        </c:ser>
        <c:ser>
          <c:idx val="1"/>
          <c:order val="1"/>
          <c:tx>
            <c:strRef>
              <c:f>Pivot!$C$3</c:f>
              <c:strCache>
                <c:ptCount val="1"/>
                <c:pt idx="0">
                  <c:v>Sum of views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Pivot!$C$4:$C$7</c:f>
              <c:numCache>
                <c:formatCode>General</c:formatCode>
                <c:ptCount val="3"/>
                <c:pt idx="1">
                  <c:v>2700407997</c:v>
                </c:pt>
                <c:pt idx="2">
                  <c:v>8445909227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30-47A7-813F-17C93AFD55CF}"/>
            </c:ext>
          </c:extLst>
        </c:ser>
        <c:ser>
          <c:idx val="2"/>
          <c:order val="2"/>
          <c:tx>
            <c:strRef>
              <c:f>Pivot!$D$3</c:f>
              <c:strCache>
                <c:ptCount val="1"/>
                <c:pt idx="0">
                  <c:v>Sum of comment_count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Pivot!$A$4:$A$7</c:f>
              <c:strCache>
                <c:ptCount val="3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</c:strCache>
            </c:strRef>
          </c:cat>
          <c:val>
            <c:numRef>
              <c:f>Pivot!$D$4:$D$7</c:f>
              <c:numCache>
                <c:formatCode>General</c:formatCode>
                <c:ptCount val="3"/>
                <c:pt idx="1">
                  <c:v>6422378</c:v>
                </c:pt>
                <c:pt idx="2">
                  <c:v>17741295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30-47A7-813F-17C93AFD55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9154608"/>
        <c:axId val="1744518256"/>
      </c:lineChart>
      <c:catAx>
        <c:axId val="202915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4518256"/>
        <c:crosses val="autoZero"/>
        <c:auto val="1"/>
        <c:lblAlgn val="ctr"/>
        <c:lblOffset val="100"/>
        <c:noMultiLvlLbl val="0"/>
      </c:catAx>
      <c:valAx>
        <c:axId val="1744518256"/>
        <c:scaling>
          <c:logBase val="10"/>
          <c:orientation val="minMax"/>
          <c:min val="1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15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Final Assessment Data File 1 - Youtube data.xlsx]Sheet34!PivotTable36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Sheet34!$A$4:$A$8</c:f>
              <c:strCache>
                <c:ptCount val="4"/>
                <c:pt idx="0">
                  <c:v>1900</c:v>
                </c:pt>
                <c:pt idx="1">
                  <c:v>2017</c:v>
                </c:pt>
                <c:pt idx="2">
                  <c:v>2018</c:v>
                </c:pt>
                <c:pt idx="3">
                  <c:v>(blank)</c:v>
                </c:pt>
              </c:strCache>
            </c:strRef>
          </c:cat>
          <c:val>
            <c:numRef>
              <c:f>Sheet34!$B$4:$B$8</c:f>
              <c:numCache>
                <c:formatCode>General</c:formatCode>
                <c:ptCount val="4"/>
                <c:pt idx="1">
                  <c:v>2700407997</c:v>
                </c:pt>
                <c:pt idx="2">
                  <c:v>8445909227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D7-4704-BBC1-F5C9E92A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46356432"/>
        <c:axId val="1713557792"/>
      </c:barChart>
      <c:catAx>
        <c:axId val="184635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557792"/>
        <c:crosses val="autoZero"/>
        <c:auto val="1"/>
        <c:lblAlgn val="ctr"/>
        <c:lblOffset val="100"/>
        <c:noMultiLvlLbl val="0"/>
      </c:catAx>
      <c:valAx>
        <c:axId val="171355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35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SlideMaster.Title SlideFooter" descr="Classification: Confidential Contains PII: No">
            <a:extLst>
              <a:ext uri="{FF2B5EF4-FFF2-40B4-BE49-F238E27FC236}">
                <a16:creationId xmlns:a16="http://schemas.microsoft.com/office/drawing/2014/main" id="{66407E1E-3813-4670-2295-344CBAC05B81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6615486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and Vertical TextFooter" descr="Classification: Confidential Contains PII: No">
            <a:extLst>
              <a:ext uri="{FF2B5EF4-FFF2-40B4-BE49-F238E27FC236}">
                <a16:creationId xmlns:a16="http://schemas.microsoft.com/office/drawing/2014/main" id="{C9504177-CE27-E412-A0F6-644FE589FA29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510953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lSlideMaster.Vertical Title and TextFooter" descr="Classification: Confidential Contains PII: No">
            <a:extLst>
              <a:ext uri="{FF2B5EF4-FFF2-40B4-BE49-F238E27FC236}">
                <a16:creationId xmlns:a16="http://schemas.microsoft.com/office/drawing/2014/main" id="{42DD99D2-D829-07D5-503A-BE914B1141B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8184078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lSlideMaster.Title and ContentFooter" descr="Classification: Confidential Contains PII: No">
            <a:extLst>
              <a:ext uri="{FF2B5EF4-FFF2-40B4-BE49-F238E27FC236}">
                <a16:creationId xmlns:a16="http://schemas.microsoft.com/office/drawing/2014/main" id="{72951F38-C5C1-97CA-AFB5-9F57F99DAC1A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494980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SlideMaster.Section HeaderFooter" descr="Classification: Confidential Contains PII: No">
            <a:extLst>
              <a:ext uri="{FF2B5EF4-FFF2-40B4-BE49-F238E27FC236}">
                <a16:creationId xmlns:a16="http://schemas.microsoft.com/office/drawing/2014/main" id="{BFAB6F8B-AB47-7966-81DB-8974B12C049B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4986126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Two ContentFooter" descr="Classification: Confidential Contains PII: No">
            <a:extLst>
              <a:ext uri="{FF2B5EF4-FFF2-40B4-BE49-F238E27FC236}">
                <a16:creationId xmlns:a16="http://schemas.microsoft.com/office/drawing/2014/main" id="{4538B145-E322-8F66-1263-06A600F5C62C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0231125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ComparisonFooter" descr="Classification: Confidential Contains PII: No">
            <a:extLst>
              <a:ext uri="{FF2B5EF4-FFF2-40B4-BE49-F238E27FC236}">
                <a16:creationId xmlns:a16="http://schemas.microsoft.com/office/drawing/2014/main" id="{67683E95-35E9-E340-69F8-D4BC3A7D0077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174790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6" name="flSlideMaster.Title OnlyFooter" descr="Classification: Confidential Contains PII: No">
            <a:extLst>
              <a:ext uri="{FF2B5EF4-FFF2-40B4-BE49-F238E27FC236}">
                <a16:creationId xmlns:a16="http://schemas.microsoft.com/office/drawing/2014/main" id="{265C3539-11B5-D00C-C76D-FFA2E8DC8510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027010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2" name="flSlideMaster.BlankFooter" descr="Classification: Confidential Contains PII: No">
            <a:extLst>
              <a:ext uri="{FF2B5EF4-FFF2-40B4-BE49-F238E27FC236}">
                <a16:creationId xmlns:a16="http://schemas.microsoft.com/office/drawing/2014/main" id="{AFBFD10E-3219-4813-1CBC-345881DB37D6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15188695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lSlideMaster.Content with CaptionFooter" descr="Classification: Confidential Contains PII: No">
            <a:extLst>
              <a:ext uri="{FF2B5EF4-FFF2-40B4-BE49-F238E27FC236}">
                <a16:creationId xmlns:a16="http://schemas.microsoft.com/office/drawing/2014/main" id="{847DD310-9320-9F36-46F1-49FE8D375138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824166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lSlideMaster.Picture with CaptionFooter" descr="Classification: Confidential Contains PII: No">
            <a:extLst>
              <a:ext uri="{FF2B5EF4-FFF2-40B4-BE49-F238E27FC236}">
                <a16:creationId xmlns:a16="http://schemas.microsoft.com/office/drawing/2014/main" id="{7CD3C21C-EF79-AEDD-5415-83F18BE25062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Classification: </a:t>
            </a:r>
            <a:r>
              <a:rPr lang="en-IN" sz="850" b="1" i="0" u="none" baseline="0">
                <a:solidFill>
                  <a:srgbClr val="FFA500"/>
                </a:solidFill>
                <a:latin typeface="Microsoft Sans Serif" panose="020B0604020202020204" pitchFamily="34" charset="0"/>
              </a:rPr>
              <a:t>Confidential</a:t>
            </a:r>
            <a:r>
              <a:rPr lang="en-IN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 Contains PII: </a:t>
            </a:r>
            <a:r>
              <a:rPr lang="en-IN" sz="850" b="1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565533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948299-C699-4BCC-AF2A-3AC478D670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AB1BB0-8D89-41EA-A29E-05F61F37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4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BF63-CDBF-83F8-6DD3-BFC9D1517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Excel Final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C1918-224A-5176-5E64-5005D3734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Ashutosh </a:t>
            </a:r>
            <a:r>
              <a:rPr lang="en-IN" dirty="0" err="1"/>
              <a:t>kumar</a:t>
            </a:r>
            <a:r>
              <a:rPr lang="en-IN" dirty="0"/>
              <a:t> Gupta</a:t>
            </a:r>
          </a:p>
          <a:p>
            <a:r>
              <a:rPr lang="en-IN" dirty="0"/>
              <a:t>Emp Id:- 4266</a:t>
            </a:r>
          </a:p>
        </p:txBody>
      </p:sp>
    </p:spTree>
    <p:extLst>
      <p:ext uri="{BB962C8B-B14F-4D97-AF65-F5344CB8AC3E}">
        <p14:creationId xmlns:p14="http://schemas.microsoft.com/office/powerpoint/2010/main" val="151946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BC40-4315-F6F5-311F-30739184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55FE9-A385-6876-ADE2-11659CC0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calculated the sum of view, likes and comment count of each video with the help of pivot table after finding these values I have calculated the engagement rate by adding likes and comment.</a:t>
            </a:r>
          </a:p>
          <a:p>
            <a:r>
              <a:rPr lang="en-IN" dirty="0"/>
              <a:t>After finding engagement rate I have calculated the Category for each video.</a:t>
            </a:r>
          </a:p>
          <a:p>
            <a:r>
              <a:rPr lang="en-IN" dirty="0"/>
              <a:t>After that I have again created a pivot table and then I have used category as filter and values as sum of engagement and in rows I have put video id</a:t>
            </a:r>
          </a:p>
          <a:p>
            <a:r>
              <a:rPr lang="en-IN" dirty="0"/>
              <a:t>Then for each category I can find the top 5 videos.</a:t>
            </a:r>
          </a:p>
        </p:txBody>
      </p:sp>
    </p:spTree>
    <p:extLst>
      <p:ext uri="{BB962C8B-B14F-4D97-AF65-F5344CB8AC3E}">
        <p14:creationId xmlns:p14="http://schemas.microsoft.com/office/powerpoint/2010/main" val="112342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28EE-6FC5-5F1E-FE2C-1773FA15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B8D7-E1C6-57AD-CCA2-C969546E0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82912-B1AD-76A3-D7D2-F7F47FBA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2359-82AE-4F2B-5EBE-29DD8961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72D9-5595-8DED-0B0D-F8CC4C5E5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98D7B-B914-1E0D-22E1-D26B76D4F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2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518A-7C0C-A13C-F07F-12FDAD23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ED850-7057-E0F8-B7DD-011CB87C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firstly I have applied filter of year of publish and I have </a:t>
            </a:r>
            <a:r>
              <a:rPr lang="en-IN" dirty="0" err="1"/>
              <a:t>seleced</a:t>
            </a:r>
            <a:r>
              <a:rPr lang="en-IN" dirty="0"/>
              <a:t> only those videos that were released on year 2018 and after that I have applied filter on the likes and selected only those videos that have more than 10000 likes</a:t>
            </a:r>
          </a:p>
          <a:p>
            <a:r>
              <a:rPr lang="en-IN" dirty="0"/>
              <a:t>After that I have created a pivot table and looked for the category with most number of view</a:t>
            </a:r>
          </a:p>
          <a:p>
            <a:r>
              <a:rPr lang="en-IN" dirty="0"/>
              <a:t>And I found that “Entertainment” category has the most view in the year 2018 for videos that have more than 10000 likes.</a:t>
            </a:r>
          </a:p>
        </p:txBody>
      </p:sp>
    </p:spTree>
    <p:extLst>
      <p:ext uri="{BB962C8B-B14F-4D97-AF65-F5344CB8AC3E}">
        <p14:creationId xmlns:p14="http://schemas.microsoft.com/office/powerpoint/2010/main" val="190690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7595-5D36-D30E-F250-101F8F32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CF9-FFEE-DBAF-D5FF-590F137C8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3400F-0891-FBA9-DB14-6BFE7983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7B38-0460-8D32-F84D-C96409CB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8DEC-BBDF-0A8C-1231-C42EDEC0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firstly I have calculated the year for each video using year() function</a:t>
            </a:r>
          </a:p>
          <a:p>
            <a:r>
              <a:rPr lang="en-IN" dirty="0"/>
              <a:t>After that created a pivot table and with the help of that I have calculated the sum of likes, dislikes, </a:t>
            </a:r>
            <a:r>
              <a:rPr lang="en-IN" dirty="0" err="1"/>
              <a:t>commentcount</a:t>
            </a:r>
            <a:r>
              <a:rPr lang="en-IN" dirty="0"/>
              <a:t> and view and did a comparison between then.</a:t>
            </a:r>
          </a:p>
          <a:p>
            <a:r>
              <a:rPr lang="en-IN" dirty="0"/>
              <a:t>On comparing the data it can be concluded that engagement in </a:t>
            </a:r>
            <a:r>
              <a:rPr lang="en-IN" dirty="0" err="1"/>
              <a:t>youtube</a:t>
            </a:r>
            <a:r>
              <a:rPr lang="en-IN" dirty="0"/>
              <a:t> increase in the year of 2018 than that of 2017.</a:t>
            </a: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AFD0D82-3888-79EF-D3B3-3BBDC92A88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792825"/>
              </p:ext>
            </p:extLst>
          </p:nvPr>
        </p:nvGraphicFramePr>
        <p:xfrm>
          <a:off x="4628147" y="35685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439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5A8D-E3AB-9C2E-9238-006A28F4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0045D-EF71-CDEC-8E2E-AC9DDD1E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90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B324B0-2957-C91C-9EA1-B90517470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1358051"/>
              </p:ext>
            </p:extLst>
          </p:nvPr>
        </p:nvGraphicFramePr>
        <p:xfrm>
          <a:off x="840606" y="90236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E4F0F6-6BD9-54B3-C79A-488DDA0F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5" t="32281" r="51289" b="49999"/>
          <a:stretch/>
        </p:blipFill>
        <p:spPr>
          <a:xfrm>
            <a:off x="997819" y="4177365"/>
            <a:ext cx="5098181" cy="121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35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54D9-917F-7561-6DC7-2DB2AD28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76386-4046-28CE-5B22-295679B91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grouped the data according to year published</a:t>
            </a:r>
          </a:p>
          <a:p>
            <a:r>
              <a:rPr lang="en-IN" dirty="0"/>
              <a:t>And then I have calculated the sum of likes, dislikes, </a:t>
            </a:r>
          </a:p>
          <a:p>
            <a:r>
              <a:rPr lang="en-IN" dirty="0"/>
              <a:t>And it is evident that the engagement increases in the year 2018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2620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97A9-0862-B82C-8C74-F07B7B94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D8044-815E-75CE-1977-E1E06743F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CE8B-6F74-4C88-4404-4C77371A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9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B1B0-1E59-5F8B-8A30-257E75CD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1FBC0-F03F-61DF-1E7A-5589CFE9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dataset there was no null values and no duplicate values are present</a:t>
            </a:r>
          </a:p>
          <a:p>
            <a:r>
              <a:rPr lang="en-IN" dirty="0"/>
              <a:t>I checked for the null values for the dataset using the </a:t>
            </a:r>
            <a:r>
              <a:rPr lang="en-IN" dirty="0" err="1"/>
              <a:t>countblank</a:t>
            </a:r>
            <a:r>
              <a:rPr lang="en-IN" dirty="0"/>
              <a:t>() function for each column.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Forumula</a:t>
            </a:r>
            <a:r>
              <a:rPr lang="en-IN" dirty="0"/>
              <a:t> used=</a:t>
            </a:r>
            <a:r>
              <a:rPr lang="en-US" dirty="0"/>
              <a:t>=COUNTBLANK('Q1'!A$2:A$593)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BAA43-F0DF-D2D9-D0EA-653A5D087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" t="32000" r="16000" b="57333"/>
          <a:stretch/>
        </p:blipFill>
        <p:spPr>
          <a:xfrm>
            <a:off x="1097280" y="2697480"/>
            <a:ext cx="98856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934F-F411-2351-E5C9-0C8AD389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FD07-67DB-4D94-DFDB-1F4CA716F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created two new columns one is revenue rates and other is revenue</a:t>
            </a:r>
          </a:p>
          <a:p>
            <a:r>
              <a:rPr lang="en-IN" dirty="0"/>
              <a:t>In the revenue rates I have given the </a:t>
            </a:r>
            <a:r>
              <a:rPr lang="en-IN" dirty="0" err="1"/>
              <a:t>condtion</a:t>
            </a:r>
            <a:r>
              <a:rPr lang="en-IN" dirty="0"/>
              <a:t> to determine the rates and in revenue I have multiplied the rate with view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0F3D7-0684-598C-5290-9B6FC6EDE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9" b="34667"/>
          <a:stretch/>
        </p:blipFill>
        <p:spPr>
          <a:xfrm>
            <a:off x="30480" y="3532294"/>
            <a:ext cx="12192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8AE7-1C91-A977-956B-76D65807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39A5-EC58-A5CE-336D-AE5B6ADE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created a pivot table in which I have used category as row and sum of comment count as values</a:t>
            </a:r>
          </a:p>
          <a:p>
            <a:r>
              <a:rPr lang="en-IN" dirty="0"/>
              <a:t>So after sorting we get that entertainment is the category with the highest sum of comment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F25BE-FDDB-9B49-F18F-AD2244D15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30" r="62250" b="17629"/>
          <a:stretch/>
        </p:blipFill>
        <p:spPr>
          <a:xfrm>
            <a:off x="4439920" y="3429000"/>
            <a:ext cx="4602480" cy="33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1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1D91-525C-370E-0327-6EB30158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36B3-2B90-E43C-F036-5F10F15E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used pivot table to find sum of view for each category plotted this graph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53337-9071-8DCE-FB2C-6FF238CD4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63" r="29166" b="16592"/>
          <a:stretch/>
        </p:blipFill>
        <p:spPr>
          <a:xfrm>
            <a:off x="1778000" y="2380828"/>
            <a:ext cx="863600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0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FE0F-AA3C-F429-899B-F6F85E2F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15</a:t>
            </a:r>
            <a:br>
              <a:rPr lang="en-IN" sz="2700" dirty="0"/>
            </a:br>
            <a:r>
              <a:rPr lang="en-IN" sz="2700" dirty="0"/>
              <a:t>in this question using </a:t>
            </a:r>
            <a:r>
              <a:rPr lang="en-IN" sz="2700" dirty="0" err="1"/>
              <a:t>correl</a:t>
            </a:r>
            <a:r>
              <a:rPr lang="en-IN" sz="2700" dirty="0"/>
              <a:t> I have calculated correlation between </a:t>
            </a:r>
            <a:r>
              <a:rPr lang="en-IN" sz="2700" dirty="0" err="1"/>
              <a:t>likes,dislikes</a:t>
            </a:r>
            <a:r>
              <a:rPr lang="en-IN" sz="2700" dirty="0"/>
              <a:t> and comment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4A5C1-8F3A-3C3B-42E1-0C9CB8493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79" t="32833" r="32380" b="50245"/>
          <a:stretch/>
        </p:blipFill>
        <p:spPr>
          <a:xfrm>
            <a:off x="359678" y="2636520"/>
            <a:ext cx="11472643" cy="1584960"/>
          </a:xfrm>
        </p:spPr>
      </p:pic>
    </p:spTree>
    <p:extLst>
      <p:ext uri="{BB962C8B-B14F-4D97-AF65-F5344CB8AC3E}">
        <p14:creationId xmlns:p14="http://schemas.microsoft.com/office/powerpoint/2010/main" val="704106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85F67-563B-99F9-97A8-697DDE4A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3F740-8BB9-00A0-3781-AB9F27FB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likes increases then dislikes also increases</a:t>
            </a:r>
          </a:p>
          <a:p>
            <a:r>
              <a:rPr lang="en-IN" dirty="0"/>
              <a:t>If likes increases then comment also increases</a:t>
            </a:r>
          </a:p>
          <a:p>
            <a:r>
              <a:rPr lang="en-IN" dirty="0"/>
              <a:t>If dislikes </a:t>
            </a:r>
            <a:r>
              <a:rPr lang="en-IN" dirty="0" err="1"/>
              <a:t>incresses</a:t>
            </a:r>
            <a:r>
              <a:rPr lang="en-IN" dirty="0"/>
              <a:t> the comment also increases </a:t>
            </a:r>
          </a:p>
        </p:txBody>
      </p:sp>
    </p:spTree>
    <p:extLst>
      <p:ext uri="{BB962C8B-B14F-4D97-AF65-F5344CB8AC3E}">
        <p14:creationId xmlns:p14="http://schemas.microsoft.com/office/powerpoint/2010/main" val="389860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CA71-6BAF-3868-E034-2266EC56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Q16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B1CC79-43AC-655C-6728-C4889008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" t="29045" r="67754" b="13299"/>
          <a:stretch/>
        </p:blipFill>
        <p:spPr>
          <a:xfrm>
            <a:off x="4927600" y="286603"/>
            <a:ext cx="5974079" cy="6088919"/>
          </a:xfrm>
        </p:spPr>
      </p:pic>
    </p:spTree>
    <p:extLst>
      <p:ext uri="{BB962C8B-B14F-4D97-AF65-F5344CB8AC3E}">
        <p14:creationId xmlns:p14="http://schemas.microsoft.com/office/powerpoint/2010/main" val="6188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97B2-24D7-392E-C00A-0CDE2E56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A0AB-A9F1-BDB0-4849-767093FF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question 16 I have used pivot table and used country as rows and sum of views as values.</a:t>
            </a:r>
          </a:p>
        </p:txBody>
      </p:sp>
    </p:spTree>
    <p:extLst>
      <p:ext uri="{BB962C8B-B14F-4D97-AF65-F5344CB8AC3E}">
        <p14:creationId xmlns:p14="http://schemas.microsoft.com/office/powerpoint/2010/main" val="3850342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EE7B-1AE4-A233-C9A6-DE2BFDF1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8E90-665E-CF8C-BB8C-5E0412CF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I have used box plot to </a:t>
            </a:r>
            <a:r>
              <a:rPr lang="en-IN" dirty="0" err="1"/>
              <a:t>foind</a:t>
            </a:r>
            <a:r>
              <a:rPr lang="en-IN" dirty="0"/>
              <a:t> outliers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CAD2-8395-37C2-CBF2-3B8FB0957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3" t="34518" r="16667" b="14420"/>
          <a:stretch/>
        </p:blipFill>
        <p:spPr>
          <a:xfrm>
            <a:off x="3119120" y="2367280"/>
            <a:ext cx="7040880" cy="35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6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E8C6-9966-6568-7498-9E2962A4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626A-8E39-7B39-BA8B-F6C428A52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calculated the comment count according to view of channel 1 kg biriyani</a:t>
            </a:r>
          </a:p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E5D87BE-E5CC-C65F-F0D3-99373AD111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463765"/>
              </p:ext>
            </p:extLst>
          </p:nvPr>
        </p:nvGraphicFramePr>
        <p:xfrm>
          <a:off x="4155440" y="31258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747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B9F6-2F5F-3818-67A3-BAF2772C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19 </a:t>
            </a:r>
            <a:r>
              <a:rPr lang="en-IN" sz="3600" dirty="0"/>
              <a:t>In this question  I have plotted the sum of likes, dislikes and comment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4BDF19-E539-0CCD-1F1E-7B8B248F0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95453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552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D9EA-9CA9-2639-3951-80F4302E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CCB7-3168-B4AF-F304-3CCAC70EC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 have used the </a:t>
            </a:r>
            <a:r>
              <a:rPr lang="en-IN" dirty="0" err="1"/>
              <a:t>datediff</a:t>
            </a:r>
            <a:r>
              <a:rPr lang="en-IN" dirty="0"/>
              <a:t>() function to calculate the difference between the publish date and the trending date and I have use day as unit.</a:t>
            </a:r>
          </a:p>
          <a:p>
            <a:r>
              <a:rPr lang="en-IN" dirty="0"/>
              <a:t>After finding the day difference for all the videos I have created a pivot table and calculated the average of the day difference</a:t>
            </a:r>
          </a:p>
          <a:p>
            <a:r>
              <a:rPr lang="en-IN" dirty="0"/>
              <a:t>The average difference is 2.22 days.</a:t>
            </a:r>
          </a:p>
          <a:p>
            <a:r>
              <a:rPr lang="en-IN" dirty="0"/>
              <a:t>Hence we can say that it takes 2.22 days on an average for a video to trend after it is published.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809CA-7F9C-DEB6-86F7-2D793EAB7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00" r="65083" b="42519"/>
          <a:stretch/>
        </p:blipFill>
        <p:spPr>
          <a:xfrm>
            <a:off x="6604000" y="4121574"/>
            <a:ext cx="4257040" cy="17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83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37D29-C275-923A-D20A-899F9D64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D3D8-9508-8F2C-D778-0B77AB2BF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</a:t>
            </a:r>
            <a:r>
              <a:rPr lang="en-IN" dirty="0" err="1"/>
              <a:t>baseis</a:t>
            </a:r>
            <a:r>
              <a:rPr lang="en-IN" dirty="0"/>
              <a:t> of view we calculated that the retention is around 313%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1D450-1C9A-6B77-6976-0094BFE09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" t="32000" r="67500" b="34222"/>
          <a:stretch/>
        </p:blipFill>
        <p:spPr>
          <a:xfrm>
            <a:off x="213360" y="2194560"/>
            <a:ext cx="374904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15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5AA2-B5C3-36C9-0C6A-79A54AF1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E58571-F345-8B3B-753F-2DDB21DCD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7590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2FC7-EC72-C0EA-3670-A74CDAB9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C004-0923-DB13-4910-D9429570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first created the category column with the help of </a:t>
            </a:r>
            <a:r>
              <a:rPr lang="en-IN" dirty="0" err="1"/>
              <a:t>xlookup</a:t>
            </a:r>
            <a:r>
              <a:rPr lang="en-IN" dirty="0"/>
              <a:t> function</a:t>
            </a:r>
          </a:p>
          <a:p>
            <a:r>
              <a:rPr lang="en-IN" dirty="0"/>
              <a:t>After creating the category column for each row I have created a pivot table and calculated the average view for each category.</a:t>
            </a:r>
          </a:p>
          <a:p>
            <a:r>
              <a:rPr lang="en-IN" dirty="0"/>
              <a:t>After that I have calc</a:t>
            </a:r>
          </a:p>
          <a:p>
            <a:r>
              <a:rPr lang="en-IN" dirty="0" err="1"/>
              <a:t>ulated</a:t>
            </a:r>
            <a:r>
              <a:rPr lang="en-IN" dirty="0"/>
              <a:t> the engagement rate for each category.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47D5E-625D-C98F-2989-76C082CBF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89" r="53083" b="33186"/>
          <a:stretch/>
        </p:blipFill>
        <p:spPr>
          <a:xfrm>
            <a:off x="4805680" y="4064000"/>
            <a:ext cx="5720080" cy="2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0953-B0E4-3A51-8435-7D749B02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0590-5AB3-FE74-C668-AF02D41A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after mapping all the category id with the category name I have used data validation to select channel name via dropdown list</a:t>
            </a:r>
          </a:p>
          <a:p>
            <a:r>
              <a:rPr lang="en-IN" dirty="0"/>
              <a:t>And with the help of </a:t>
            </a:r>
            <a:r>
              <a:rPr lang="en-IN" dirty="0" err="1"/>
              <a:t>xlookup</a:t>
            </a:r>
            <a:r>
              <a:rPr lang="en-IN" dirty="0"/>
              <a:t> if have found the category and category Id of the channel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87200-9C85-AE36-FCFF-23F64678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00" t="38963" r="9916" b="21482"/>
          <a:stretch/>
        </p:blipFill>
        <p:spPr>
          <a:xfrm>
            <a:off x="2611120" y="3264748"/>
            <a:ext cx="848360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2DDA4-5FFE-CBB9-4549-5B3A3ABC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9C46B-792C-210B-DC54-34A0A549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47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5045-45C4-FB2F-25B0-F8996F9B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0BB20-4040-4EDB-6BB6-B462069B9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used pivot table to group videos on the basis of their </a:t>
            </a:r>
            <a:r>
              <a:rPr lang="en-IN" dirty="0" err="1"/>
              <a:t>comment_disabled</a:t>
            </a:r>
            <a:r>
              <a:rPr lang="en-IN" dirty="0"/>
              <a:t> and the I have calculate the average of comment for both the groups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EFF3F-5BB2-A1A3-5381-6B61BF3D6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9" t="31851" r="75084" b="36296"/>
          <a:stretch/>
        </p:blipFill>
        <p:spPr>
          <a:xfrm>
            <a:off x="4338320" y="3429000"/>
            <a:ext cx="276352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9C30-4C53-3A26-0FC8-4E132A14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B4AD7-E4DD-C2B4-0AE9-106C2384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question I have created a dashboard for each category and in that I have mentioned KPI such as likes dislikes and comment count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022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3045-5791-A75C-58EF-8E9E9D68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82A6-1927-56A9-D8DA-41D2DA18E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4130A-34B1-E8CC-A1DC-B463DC81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58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7fe59035-4de6-477d-9b55-8a72d6c70cff</TitusGUID>
  <TitusMetadata xmlns="">eyJucyI6Imh0dHA6XC9cL3d3dy50aXR1cy5jb21cL25zXC9MYXRlbnRWaWV3IiwicHJvcHMiOlt7Im4iOiJDbGFzc2lmaWNhdGlvbiIsInZhbHMiOlt7InZhbHVlIjoiTFZfQzBORjFEM05UMUFMIn1dfSx7Im4iOiJDb250YWluc1BJSSIsInZhbHMiOlt7InZhbHVlIjoiTm8ifV19XX0=</TitusMetadata>
</titus>
</file>

<file path=customXml/itemProps1.xml><?xml version="1.0" encoding="utf-8"?>
<ds:datastoreItem xmlns:ds="http://schemas.openxmlformats.org/officeDocument/2006/customXml" ds:itemID="{22BE5ABC-DFB2-4B6C-B58B-2CE778C66EF5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</TotalTime>
  <Words>829</Words>
  <Application>Microsoft Office PowerPoint</Application>
  <PresentationFormat>Widescreen</PresentationFormat>
  <Paragraphs>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Microsoft Sans Serif</vt:lpstr>
      <vt:lpstr>Retrospect</vt:lpstr>
      <vt:lpstr>Excel Final Assessment</vt:lpstr>
      <vt:lpstr>Question 1</vt:lpstr>
      <vt:lpstr>Question 2</vt:lpstr>
      <vt:lpstr>Question3</vt:lpstr>
      <vt:lpstr>Question 4</vt:lpstr>
      <vt:lpstr>Question 5</vt:lpstr>
      <vt:lpstr>Question 6</vt:lpstr>
      <vt:lpstr>Question 7</vt:lpstr>
      <vt:lpstr>PowerPoint Presentation</vt:lpstr>
      <vt:lpstr>Question 8</vt:lpstr>
      <vt:lpstr>PowerPoint Presentation</vt:lpstr>
      <vt:lpstr>PowerPoint Presentation</vt:lpstr>
      <vt:lpstr>Question 9</vt:lpstr>
      <vt:lpstr>PowerPoint Presentation</vt:lpstr>
      <vt:lpstr>Question 10</vt:lpstr>
      <vt:lpstr>PowerPoint Presentation</vt:lpstr>
      <vt:lpstr>PowerPoint Presentation</vt:lpstr>
      <vt:lpstr>Question 11</vt:lpstr>
      <vt:lpstr>PowerPoint Presentation</vt:lpstr>
      <vt:lpstr>Question 12</vt:lpstr>
      <vt:lpstr>13</vt:lpstr>
      <vt:lpstr>14</vt:lpstr>
      <vt:lpstr>15 in this question using correl I have calculated correlation between likes,dislikes and comment</vt:lpstr>
      <vt:lpstr>PowerPoint Presentation</vt:lpstr>
      <vt:lpstr>Q16</vt:lpstr>
      <vt:lpstr>PowerPoint Presentation</vt:lpstr>
      <vt:lpstr>17</vt:lpstr>
      <vt:lpstr>18</vt:lpstr>
      <vt:lpstr>19 In this question  I have plotted the sum of likes, dislikes and comment</vt:lpstr>
      <vt:lpstr>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Final Assessment</dc:title>
  <dc:creator>Ashutosh Gupta</dc:creator>
  <cp:keywords>Classification=LV_C0NF1D3NT1AL</cp:keywords>
  <cp:lastModifiedBy>Ashutosh Gupta</cp:lastModifiedBy>
  <cp:revision>2</cp:revision>
  <dcterms:created xsi:type="dcterms:W3CDTF">2024-02-28T08:53:17Z</dcterms:created>
  <dcterms:modified xsi:type="dcterms:W3CDTF">2024-02-28T12:06:38Z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7fe59035-4de6-477d-9b55-8a72d6c70cff</vt:lpwstr>
  </property>
  <property fmtid="{D5CDD505-2E9C-101B-9397-08002B2CF9AE}" pid="3" name="Classification">
    <vt:lpwstr>LV_C0NF1D3NT1AL</vt:lpwstr>
  </property>
  <property fmtid="{D5CDD505-2E9C-101B-9397-08002B2CF9AE}" pid="4" name="ContainsPII">
    <vt:lpwstr>No</vt:lpwstr>
  </property>
</Properties>
</file>